
<file path=[Content_Types].xml><?xml version="1.0" encoding="utf-8"?>
<Types xmlns="http://schemas.openxmlformats.org/package/2006/content-types">
  <Default Extension="png" ContentType="image/png"/>
  <Default Extension="jfif" ContentType="image/jpeg"/>
  <Default Extension="webp" ContentType="vide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83" r:id="rId4"/>
    <p:sldId id="258" r:id="rId5"/>
    <p:sldId id="259" r:id="rId6"/>
    <p:sldId id="284" r:id="rId7"/>
    <p:sldId id="260" r:id="rId8"/>
    <p:sldId id="270" r:id="rId9"/>
    <p:sldId id="275" r:id="rId10"/>
    <p:sldId id="276" r:id="rId11"/>
    <p:sldId id="261" r:id="rId12"/>
    <p:sldId id="279" r:id="rId13"/>
    <p:sldId id="280" r:id="rId14"/>
    <p:sldId id="262" r:id="rId15"/>
    <p:sldId id="263" r:id="rId16"/>
    <p:sldId id="281" r:id="rId17"/>
    <p:sldId id="264" r:id="rId18"/>
    <p:sldId id="272" r:id="rId19"/>
    <p:sldId id="273" r:id="rId20"/>
    <p:sldId id="282" r:id="rId21"/>
    <p:sldId id="268" r:id="rId22"/>
    <p:sldId id="269" r:id="rId23"/>
    <p:sldId id="265" r:id="rId24"/>
    <p:sldId id="28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23" autoAdjust="0"/>
    <p:restoredTop sz="94660"/>
  </p:normalViewPr>
  <p:slideViewPr>
    <p:cSldViewPr snapToGrid="0">
      <p:cViewPr>
        <p:scale>
          <a:sx n="69" d="100"/>
          <a:sy n="69" d="100"/>
        </p:scale>
        <p:origin x="384" y="10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53EA7D-FC4C-4570-9C6E-B7821DD06DCC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272CE-B9F3-4161-88D8-F71053342E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39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272CE-B9F3-4161-88D8-F71053342EBE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004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272CE-B9F3-4161-88D8-F71053342EB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201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272CE-B9F3-4161-88D8-F71053342EB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9914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272CE-B9F3-4161-88D8-F71053342EBE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919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701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17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588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9697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8163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463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210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961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424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259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925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163F0-26E3-4237-A69D-997F408A95B7}" type="datetimeFigureOut">
              <a:rPr lang="ru-RU" smtClean="0"/>
              <a:t>04.05.2026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76F94-B78B-4168-B7FC-0694F2B087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1325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5.jpeg"/><Relationship Id="rId5" Type="http://schemas.openxmlformats.org/officeDocument/2006/relationships/image" Target="../media/image14.jp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webp"/><Relationship Id="rId7" Type="http://schemas.openxmlformats.org/officeDocument/2006/relationships/image" Target="../media/image16.jfif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web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microsoft.com/office/2007/relationships/media" Target="../media/media3.webp"/><Relationship Id="rId7" Type="http://schemas.openxmlformats.org/officeDocument/2006/relationships/image" Target="../media/image5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web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jpe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media" Target="../media/media3.webp"/><Relationship Id="rId7" Type="http://schemas.openxmlformats.org/officeDocument/2006/relationships/image" Target="../media/image5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web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media" Target="../media/media5.webp"/><Relationship Id="rId7" Type="http://schemas.openxmlformats.org/officeDocument/2006/relationships/image" Target="../media/image23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5.web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5" Type="http://schemas.openxmlformats.org/officeDocument/2006/relationships/image" Target="../media/image28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webp"/><Relationship Id="rId7" Type="http://schemas.openxmlformats.org/officeDocument/2006/relationships/image" Target="../media/image3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2.web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microsoft.com/office/2007/relationships/media" Target="../media/media3.webp"/><Relationship Id="rId7" Type="http://schemas.openxmlformats.org/officeDocument/2006/relationships/image" Target="../media/image5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web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microsoft.com/office/2007/relationships/media" Target="../media/media6.webp"/><Relationship Id="rId7" Type="http://schemas.openxmlformats.org/officeDocument/2006/relationships/image" Target="../media/image30.jp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6.webp"/><Relationship Id="rId9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media" Target="../media/media3.webp"/><Relationship Id="rId7" Type="http://schemas.openxmlformats.org/officeDocument/2006/relationships/image" Target="../media/image1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webp"/><Relationship Id="rId9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5" Type="http://schemas.openxmlformats.org/officeDocument/2006/relationships/image" Target="../media/image29.jp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microsoft.com/office/2007/relationships/media" Target="../media/media3.webp"/><Relationship Id="rId7" Type="http://schemas.openxmlformats.org/officeDocument/2006/relationships/image" Target="../media/image1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webp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4.webp"/><Relationship Id="rId7" Type="http://schemas.openxmlformats.org/officeDocument/2006/relationships/image" Target="../media/image1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4.webp"/><Relationship Id="rId9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0.jpe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1.pn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microsoft.com/office/2007/relationships/media" Target="../media/media3.webp"/><Relationship Id="rId7" Type="http://schemas.openxmlformats.org/officeDocument/2006/relationships/image" Target="../media/image5.png"/><Relationship Id="rId2" Type="http://schemas.openxmlformats.org/officeDocument/2006/relationships/video" Target="../media/media1.webp"/><Relationship Id="rId1" Type="http://schemas.microsoft.com/office/2007/relationships/media" Target="../media/media1.webp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1.xml"/><Relationship Id="rId4" Type="http://schemas.openxmlformats.org/officeDocument/2006/relationships/video" Target="../media/media3.web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72308" y="363416"/>
            <a:ext cx="10210800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Краеведение  как основа </a:t>
            </a: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патриотического </a:t>
            </a:r>
            <a:r>
              <a:rPr lang="ru-RU" sz="3200" b="1" dirty="0">
                <a:solidFill>
                  <a:srgbClr val="0070C0"/>
                </a:solidFill>
                <a:latin typeface="Arial Narrow" panose="020B0606020202030204" pitchFamily="34" charset="0"/>
              </a:rPr>
              <a:t>и гражданского </a:t>
            </a:r>
            <a:r>
              <a:rPr lang="ru-RU" sz="3200" b="1" dirty="0" smtClean="0">
                <a:solidFill>
                  <a:srgbClr val="0070C0"/>
                </a:solidFill>
                <a:latin typeface="Arial Narrow" panose="020B0606020202030204" pitchFamily="34" charset="0"/>
              </a:rPr>
              <a:t>воспитания</a:t>
            </a:r>
          </a:p>
          <a:p>
            <a:pPr algn="ctr"/>
            <a:endParaRPr lang="ru-RU" sz="28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 smtClean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2400" b="1" dirty="0" smtClean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2400" b="1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Урок-экскурсия по маршруту</a:t>
            </a: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«Усадьба Стахеева-</a:t>
            </a:r>
            <a:r>
              <a:rPr lang="ru-RU" sz="3200" b="1" dirty="0" err="1" smtClean="0">
                <a:solidFill>
                  <a:srgbClr val="00B0F0"/>
                </a:solidFill>
                <a:latin typeface="Arial Narrow" panose="020B0606020202030204" pitchFamily="34" charset="0"/>
              </a:rPr>
              <a:t>Экоторопа</a:t>
            </a:r>
            <a:r>
              <a:rPr lang="ru-RU" sz="32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-музей </a:t>
            </a:r>
            <a:r>
              <a:rPr lang="ru-RU" sz="3200" b="1" dirty="0" err="1" smtClean="0">
                <a:solidFill>
                  <a:srgbClr val="00B0F0"/>
                </a:solidFill>
                <a:latin typeface="Arial Narrow" panose="020B0606020202030204" pitchFamily="34" charset="0"/>
              </a:rPr>
              <a:t>А.Фатхутдинова</a:t>
            </a:r>
            <a:r>
              <a:rPr lang="ru-RU" sz="32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»</a:t>
            </a:r>
            <a:endParaRPr lang="ru-RU" sz="32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algn="ctr"/>
            <a:endParaRPr lang="ru-RU" sz="3200" b="1" dirty="0" smtClean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  <a:p>
            <a:pPr algn="ctr"/>
            <a:endParaRPr lang="ru-RU" sz="2800" b="1" dirty="0">
              <a:solidFill>
                <a:schemeClr val="accent6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6723" y="1542042"/>
            <a:ext cx="8721969" cy="290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97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5414" y="480646"/>
            <a:ext cx="578993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 Narrow" panose="020B0606020202030204" pitchFamily="34" charset="0"/>
              </a:rPr>
              <a:t>А.Н. Радищев, дневник  </a:t>
            </a:r>
            <a:endParaRPr lang="ru-RU" sz="2800" b="1" dirty="0" smtClean="0">
              <a:latin typeface="Arial Narrow" panose="020B0606020202030204" pitchFamily="34" charset="0"/>
            </a:endParaRPr>
          </a:p>
          <a:p>
            <a:r>
              <a:rPr lang="ru-RU" sz="2800" b="1" dirty="0" smtClean="0">
                <a:latin typeface="Arial Narrow" panose="020B0606020202030204" pitchFamily="34" charset="0"/>
              </a:rPr>
              <a:t>«</a:t>
            </a:r>
            <a:r>
              <a:rPr lang="ru-RU" sz="2800" b="1" dirty="0">
                <a:latin typeface="Arial Narrow" panose="020B0606020202030204" pitchFamily="34" charset="0"/>
              </a:rPr>
              <a:t>Путешествие </a:t>
            </a:r>
            <a:r>
              <a:rPr lang="ru-RU" sz="2800" b="1" dirty="0" smtClean="0">
                <a:latin typeface="Arial Narrow" panose="020B0606020202030204" pitchFamily="34" charset="0"/>
              </a:rPr>
              <a:t>по </a:t>
            </a:r>
            <a:r>
              <a:rPr lang="ru-RU" sz="2800" b="1" dirty="0">
                <a:latin typeface="Arial Narrow" panose="020B0606020202030204" pitchFamily="34" charset="0"/>
              </a:rPr>
              <a:t>Сибири</a:t>
            </a:r>
            <a:r>
              <a:rPr lang="ru-RU" sz="2800" b="1" dirty="0" smtClean="0">
                <a:latin typeface="Arial Narrow" panose="020B0606020202030204" pitchFamily="34" charset="0"/>
              </a:rPr>
              <a:t>»</a:t>
            </a:r>
            <a:r>
              <a:rPr lang="ru-RU" sz="2800" b="1" dirty="0">
                <a:latin typeface="Arial Narrow" panose="020B0606020202030204" pitchFamily="34" charset="0"/>
              </a:rPr>
              <a:t>,</a:t>
            </a:r>
            <a:r>
              <a:rPr lang="ru-RU" sz="2800" b="1" dirty="0" smtClean="0">
                <a:latin typeface="Arial Narrow" panose="020B0606020202030204" pitchFamily="34" charset="0"/>
              </a:rPr>
              <a:t> </a:t>
            </a:r>
            <a:r>
              <a:rPr lang="ru-RU" sz="2800" b="1" dirty="0" smtClean="0">
                <a:latin typeface="Arial Narrow" panose="020B0606020202030204" pitchFamily="34" charset="0"/>
              </a:rPr>
              <a:t>1797 </a:t>
            </a:r>
            <a:r>
              <a:rPr lang="ru-RU" sz="2800" b="1" dirty="0" smtClean="0">
                <a:latin typeface="Arial Narrow" panose="020B0606020202030204" pitchFamily="34" charset="0"/>
              </a:rPr>
              <a:t>год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7" t="2586" r="2233" b="7306"/>
          <a:stretch/>
        </p:blipFill>
        <p:spPr>
          <a:xfrm>
            <a:off x="1289537" y="1464320"/>
            <a:ext cx="3199336" cy="48120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348" y="488405"/>
            <a:ext cx="3210341" cy="41902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37565" y="4998272"/>
            <a:ext cx="5472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Arial Narrow" panose="020B0606020202030204" pitchFamily="34" charset="0"/>
              </a:rPr>
              <a:t>Александр Николаевич Радищев (1749–1802</a:t>
            </a:r>
            <a:r>
              <a:rPr lang="ru-RU" sz="2000" b="1" dirty="0" smtClean="0">
                <a:latin typeface="Arial Narrow" panose="020B0606020202030204" pitchFamily="34" charset="0"/>
              </a:rPr>
              <a:t>) - </a:t>
            </a:r>
            <a:endParaRPr lang="ru-RU" sz="2000" b="1" dirty="0">
              <a:latin typeface="Arial Narrow" panose="020B0606020202030204" pitchFamily="34" charset="0"/>
            </a:endParaRPr>
          </a:p>
          <a:p>
            <a:pPr algn="ctr"/>
            <a:r>
              <a:rPr lang="ru-RU" sz="2000" dirty="0" smtClean="0">
                <a:latin typeface="Arial Narrow" panose="020B0606020202030204" pitchFamily="34" charset="0"/>
              </a:rPr>
              <a:t>русский</a:t>
            </a:r>
            <a:r>
              <a:rPr lang="ru-RU" sz="2000" dirty="0">
                <a:latin typeface="Arial Narrow" panose="020B0606020202030204" pitchFamily="34" charset="0"/>
              </a:rPr>
              <a:t> прозаик, поэт, философ, общественный </a:t>
            </a:r>
            <a:endParaRPr lang="ru-RU" sz="2000" dirty="0" smtClean="0">
              <a:latin typeface="Arial Narrow" panose="020B0606020202030204" pitchFamily="34" charset="0"/>
            </a:endParaRPr>
          </a:p>
          <a:p>
            <a:pPr algn="ctr"/>
            <a:r>
              <a:rPr lang="ru-RU" sz="2000" dirty="0" smtClean="0">
                <a:latin typeface="Arial Narrow" panose="020B0606020202030204" pitchFamily="34" charset="0"/>
              </a:rPr>
              <a:t>деятель</a:t>
            </a:r>
            <a:r>
              <a:rPr lang="ru-RU" sz="2000" dirty="0">
                <a:latin typeface="Arial Narrow" panose="020B0606020202030204" pitchFamily="34" charset="0"/>
              </a:rPr>
              <a:t> эпохи Просвещения. </a:t>
            </a:r>
          </a:p>
          <a:p>
            <a:pPr algn="ctr"/>
            <a:endParaRPr lang="ru-RU" sz="2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8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49570" y="468923"/>
            <a:ext cx="10070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УСАДЬБА (ДАЧА) СТАХЕЕВЫХ//1900 г.</a:t>
            </a:r>
            <a:endParaRPr lang="ru-RU" sz="28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427" y="985216"/>
            <a:ext cx="7605573" cy="5057706"/>
          </a:xfrm>
          <a:prstGeom prst="rect">
            <a:avLst/>
          </a:prstGeom>
        </p:spPr>
      </p:pic>
      <p:pic>
        <p:nvPicPr>
          <p:cNvPr id="7" name="i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2000" y="1122363"/>
            <a:ext cx="2764880" cy="27648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0" y="4429919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Кем были Стахеевы?</a:t>
            </a:r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50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6272" y="610444"/>
            <a:ext cx="4869927" cy="48699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85165" y="610444"/>
            <a:ext cx="51123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800" dirty="0">
                <a:latin typeface="Arial Narrow" panose="020B0606020202030204" pitchFamily="34" charset="0"/>
              </a:rPr>
              <a:t>Какой вклад внесли Стахеевы  </a:t>
            </a:r>
            <a:endParaRPr lang="ru-RU" sz="2800" dirty="0" smtClean="0">
              <a:latin typeface="Arial Narrow" panose="020B0606020202030204" pitchFamily="34" charset="0"/>
            </a:endParaRPr>
          </a:p>
          <a:p>
            <a:pPr lvl="0"/>
            <a:r>
              <a:rPr lang="ru-RU" sz="2800" dirty="0" smtClean="0">
                <a:latin typeface="Arial Narrow" panose="020B0606020202030204" pitchFamily="34" charset="0"/>
              </a:rPr>
              <a:t>    в </a:t>
            </a:r>
            <a:r>
              <a:rPr lang="ru-RU" sz="2800" dirty="0">
                <a:latin typeface="Arial Narrow" panose="020B0606020202030204" pitchFamily="34" charset="0"/>
              </a:rPr>
              <a:t>развитие Святого Ключа?</a:t>
            </a:r>
          </a:p>
          <a:p>
            <a:endParaRPr lang="ru-RU" sz="2800" dirty="0">
              <a:latin typeface="Arial Narrow" panose="020B0606020202030204" pitchFamily="34" charset="0"/>
            </a:endParaRPr>
          </a:p>
        </p:txBody>
      </p:sp>
      <p:pic>
        <p:nvPicPr>
          <p:cNvPr id="7" name="Picture 6" descr="C:\Users\User\Desktop\51757718964_4d2b5bc2ee_o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527" y="1582705"/>
            <a:ext cx="2902593" cy="3854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800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149" name="Picture 5" descr="C:\Users\User\Desktop\DKcJd8h17z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662" y="1122363"/>
            <a:ext cx="2134591" cy="299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User\Desktop\Камышин_и_пароход_Стахеевы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90" b="38187"/>
          <a:stretch/>
        </p:blipFill>
        <p:spPr bwMode="auto">
          <a:xfrm>
            <a:off x="1471761" y="4283475"/>
            <a:ext cx="4477612" cy="2146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User\Desktop\IMG_790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911" y="1807854"/>
            <a:ext cx="3446501" cy="459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4001" y="386861"/>
            <a:ext cx="85812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ДИНАСТИЯ СТАХЕЕВЫХ</a:t>
            </a:r>
            <a:endParaRPr lang="ru-RU" sz="28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7346" y="1189951"/>
            <a:ext cx="2306941" cy="292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84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25415" y="363416"/>
            <a:ext cx="10128739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b="1" dirty="0" smtClean="0"/>
              <a:t>      </a:t>
            </a:r>
            <a:r>
              <a:rPr lang="ru-RU" sz="20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ВКЛАД ДИНАСТИИ  СТАХЕЕВЫХ  В РАЗВИТИЕ СВЯТОГО КЛЮЧА</a:t>
            </a:r>
            <a:endParaRPr lang="ru-RU" sz="2000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На </a:t>
            </a:r>
            <a:r>
              <a:rPr lang="ru-RU" sz="2000" dirty="0">
                <a:latin typeface="Arial Narrow" panose="020B0606020202030204" pitchFamily="34" charset="0"/>
              </a:rPr>
              <a:t>деньги Стахеевых было построено здание Епархиального женского училища, ныне </a:t>
            </a:r>
            <a:r>
              <a:rPr lang="ru-RU" sz="2000" dirty="0" err="1">
                <a:latin typeface="Arial Narrow" panose="020B0606020202030204" pitchFamily="34" charset="0"/>
              </a:rPr>
              <a:t>Елабужский</a:t>
            </a:r>
            <a:r>
              <a:rPr lang="ru-RU" sz="2000" dirty="0">
                <a:latin typeface="Arial Narrow" panose="020B0606020202030204" pitchFamily="34" charset="0"/>
              </a:rPr>
              <a:t> государственный педагогический университет, а также Казанско-Богородицкий женский монастырь. </a:t>
            </a:r>
            <a:endParaRPr lang="ru-RU" sz="2000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В </a:t>
            </a:r>
            <a:r>
              <a:rPr lang="ru-RU" sz="2000" dirty="0">
                <a:latin typeface="Arial Narrow" panose="020B0606020202030204" pitchFamily="34" charset="0"/>
              </a:rPr>
              <a:t>течение нескольких десятилетий Стахеевы ежегодно жертвовали миллионы рублей на благотворительные цели. Не только на Святом Ключе и в Елабуге, но и в других местах на их пожертвования были возведены монастыри, церкви, часовни, торговые ряды, богадельни, приюты, учебные заведения.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Святой </a:t>
            </a:r>
            <a:r>
              <a:rPr lang="ru-RU" sz="2000" dirty="0">
                <a:latin typeface="Arial Narrow" panose="020B0606020202030204" pitchFamily="34" charset="0"/>
              </a:rPr>
              <a:t>Ключ служил пунктом приемки и отправки зерна, которое уходило отсюда в Италию, Францию, другие страны Средиземноморья. На Волге и Каме числилось 20 пароходов и 193 баржи, приписанных к компаниям «Стахеев и сыновья» и «Стахеев и наследники». </a:t>
            </a:r>
            <a:endParaRPr lang="ru-RU" sz="2000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Рыболовецкая </a:t>
            </a:r>
            <a:r>
              <a:rPr lang="ru-RU" sz="2000" dirty="0">
                <a:latin typeface="Arial Narrow" panose="020B0606020202030204" pitchFamily="34" charset="0"/>
              </a:rPr>
              <a:t>артель добывала в год до пяти тысяч стерлядей, двух тысяч сазанов и, как говорили, «бесчисленно другой рыбы».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 Narrow" panose="020B0606020202030204" pitchFamily="34" charset="0"/>
              </a:rPr>
              <a:t>Были на Святом Ключе лесопилка, несколько мельниц и даже </a:t>
            </a:r>
            <a:r>
              <a:rPr lang="ru-RU" sz="2000" dirty="0" smtClean="0">
                <a:latin typeface="Arial Narrow" panose="020B0606020202030204" pitchFamily="34" charset="0"/>
              </a:rPr>
              <a:t>электростанция.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Arial Narrow" panose="020B0606020202030204" pitchFamily="34" charset="0"/>
              </a:rPr>
              <a:t>По </a:t>
            </a:r>
            <a:r>
              <a:rPr lang="ru-RU" sz="2000" dirty="0">
                <a:latin typeface="Arial Narrow" panose="020B0606020202030204" pitchFamily="34" charset="0"/>
              </a:rPr>
              <a:t>распоряжению купцов расчищался близлежащий лес и завозились семена и саженцы пихты, кедра, голубой ели, ясеня и других пород. Были заложены несколько делянок сосновых и еловых рощ.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 Narrow" panose="020B0606020202030204" pitchFamily="34" charset="0"/>
              </a:rPr>
              <a:t>В четырех оранжереях, принадлежавших семейству, круглый год выращивали диковинные южные растения, снимали урожаи лимонов, клубники, грецкого ореха.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latin typeface="Arial Narrow" panose="020B0606020202030204" pitchFamily="34" charset="0"/>
              </a:rPr>
              <a:t>В одиннадцати теплицах созревали клубника, огурцы, помидоры, редис.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685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96462" y="422031"/>
            <a:ext cx="9917723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 СВЯТОЙ КЛЮЧ: НОВАЯ </a:t>
            </a:r>
            <a:r>
              <a:rPr lang="ru-RU" sz="2400" b="1" dirty="0">
                <a:solidFill>
                  <a:srgbClr val="00B0F0"/>
                </a:solidFill>
                <a:latin typeface="Arial Narrow" panose="020B0606020202030204" pitchFamily="34" charset="0"/>
              </a:rPr>
              <a:t>ИСТОРИЯ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Arial Narrow" panose="020B0606020202030204" pitchFamily="34" charset="0"/>
              </a:rPr>
              <a:t>В 1917 дача Стахеевых «Святой Ключ» была передана </a:t>
            </a:r>
            <a:r>
              <a:rPr lang="ru-RU" sz="2400" dirty="0" smtClean="0">
                <a:latin typeface="Arial Narrow" panose="020B0606020202030204" pitchFamily="34" charset="0"/>
              </a:rPr>
              <a:t> народному комиссариату просвещения, здесь </a:t>
            </a:r>
            <a:r>
              <a:rPr lang="ru-RU" sz="2400" dirty="0">
                <a:latin typeface="Arial Narrow" panose="020B0606020202030204" pitchFamily="34" charset="0"/>
              </a:rPr>
              <a:t>были открыты школа, всесоюзные курсы по подготовке учителей, сельскохозяйственные курсы и намечалось открытие первого </a:t>
            </a:r>
            <a:r>
              <a:rPr lang="ru-RU" sz="2400" dirty="0" smtClean="0">
                <a:latin typeface="Arial Narrow" panose="020B0606020202030204" pitchFamily="34" charset="0"/>
              </a:rPr>
              <a:t>в РСФСР</a:t>
            </a:r>
            <a:r>
              <a:rPr lang="ru-RU" sz="2400" dirty="0">
                <a:latin typeface="Arial Narrow" panose="020B0606020202030204" pitchFamily="34" charset="0"/>
              </a:rPr>
              <a:t>  </a:t>
            </a:r>
            <a:r>
              <a:rPr lang="ru-RU" sz="2400" dirty="0" smtClean="0">
                <a:latin typeface="Arial Narrow" panose="020B0606020202030204" pitchFamily="34" charset="0"/>
              </a:rPr>
              <a:t>техникума.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В </a:t>
            </a:r>
            <a:r>
              <a:rPr lang="ru-RU" sz="2400" dirty="0">
                <a:latin typeface="Arial Narrow" panose="020B0606020202030204" pitchFamily="34" charset="0"/>
              </a:rPr>
              <a:t>1920 году была образована </a:t>
            </a:r>
            <a:r>
              <a:rPr lang="ru-RU" sz="2400" dirty="0" smtClean="0">
                <a:latin typeface="Arial Narrow" panose="020B0606020202030204" pitchFamily="34" charset="0"/>
              </a:rPr>
              <a:t> </a:t>
            </a:r>
            <a:r>
              <a:rPr lang="ru-RU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Татарск</a:t>
            </a:r>
            <a:r>
              <a:rPr lang="ru-RU" sz="2400" dirty="0" smtClean="0">
                <a:latin typeface="Arial Narrow" panose="020B0606020202030204" pitchFamily="34" charset="0"/>
              </a:rPr>
              <a:t>ая АССР, </a:t>
            </a:r>
            <a:r>
              <a:rPr lang="ru-RU" sz="2400" dirty="0">
                <a:latin typeface="Arial Narrow" panose="020B0606020202030204" pitchFamily="34" charset="0"/>
              </a:rPr>
              <a:t>а через год из </a:t>
            </a:r>
            <a:r>
              <a:rPr lang="ru-RU" sz="2400" dirty="0" err="1" smtClean="0">
                <a:latin typeface="Arial Narrow" panose="020B0606020202030204" pitchFamily="34" charset="0"/>
              </a:rPr>
              <a:t>Мензелинского</a:t>
            </a:r>
            <a:r>
              <a:rPr lang="ru-RU" sz="2400" dirty="0" smtClean="0">
                <a:latin typeface="Arial Narrow" panose="020B0606020202030204" pitchFamily="34" charset="0"/>
              </a:rPr>
              <a:t> кантона </a:t>
            </a:r>
            <a:r>
              <a:rPr lang="ru-RU" sz="2400" dirty="0">
                <a:latin typeface="Arial Narrow" panose="020B0606020202030204" pitchFamily="34" charset="0"/>
              </a:rPr>
              <a:t>был выделен </a:t>
            </a:r>
            <a:r>
              <a:rPr lang="ru-RU" sz="2400" dirty="0" smtClean="0">
                <a:latin typeface="Arial Narrow" panose="020B0606020202030204" pitchFamily="34" charset="0"/>
              </a:rPr>
              <a:t> </a:t>
            </a:r>
            <a:r>
              <a:rPr lang="ru-RU" sz="2400" dirty="0" err="1" smtClean="0">
                <a:latin typeface="Arial Narrow" panose="020B0606020202030204" pitchFamily="34" charset="0"/>
              </a:rPr>
              <a:t>Челниниский</a:t>
            </a:r>
            <a:r>
              <a:rPr lang="ru-RU" sz="2400" dirty="0" smtClean="0">
                <a:latin typeface="Arial Narrow" panose="020B0606020202030204" pitchFamily="34" charset="0"/>
              </a:rPr>
              <a:t> кантон, состоящий </a:t>
            </a:r>
            <a:r>
              <a:rPr lang="ru-RU" sz="2400" dirty="0">
                <a:latin typeface="Arial Narrow" panose="020B0606020202030204" pitchFamily="34" charset="0"/>
              </a:rPr>
              <a:t>из 18 волостей, в их число входила  </a:t>
            </a:r>
            <a:r>
              <a:rPr lang="ru-RU" sz="2400" dirty="0" err="1">
                <a:latin typeface="Arial Narrow" panose="020B0606020202030204" pitchFamily="34" charset="0"/>
              </a:rPr>
              <a:t>Афанасовская</a:t>
            </a:r>
            <a:r>
              <a:rPr lang="ru-RU" sz="2400" dirty="0">
                <a:latin typeface="Arial Narrow" panose="020B0606020202030204" pitchFamily="34" charset="0"/>
              </a:rPr>
              <a:t> волость. </a:t>
            </a:r>
            <a:endParaRPr lang="ru-RU" sz="2400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В </a:t>
            </a:r>
            <a:r>
              <a:rPr lang="ru-RU" sz="2400" dirty="0">
                <a:latin typeface="Arial Narrow" panose="020B0606020202030204" pitchFamily="34" charset="0"/>
              </a:rPr>
              <a:t>1921 году  Святой Ключ был передан </a:t>
            </a:r>
            <a:r>
              <a:rPr lang="ru-RU" sz="2400" dirty="0" err="1">
                <a:latin typeface="Arial Narrow" panose="020B0606020202030204" pitchFamily="34" charset="0"/>
              </a:rPr>
              <a:t>Челнинскому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err="1">
                <a:latin typeface="Arial Narrow" panose="020B0606020202030204" pitchFamily="34" charset="0"/>
              </a:rPr>
              <a:t>земотделу</a:t>
            </a:r>
            <a:r>
              <a:rPr lang="ru-RU" sz="2400" dirty="0">
                <a:latin typeface="Arial Narrow" panose="020B0606020202030204" pitchFamily="34" charset="0"/>
              </a:rPr>
              <a:t> и переименован в </a:t>
            </a:r>
            <a:r>
              <a:rPr lang="ru-RU" sz="2400" dirty="0" smtClean="0">
                <a:latin typeface="Arial Narrow" panose="020B0606020202030204" pitchFamily="34" charset="0"/>
              </a:rPr>
              <a:t>совхоз «Красный </a:t>
            </a:r>
            <a:r>
              <a:rPr lang="ru-RU" sz="2400" dirty="0">
                <a:latin typeface="Arial Narrow" panose="020B0606020202030204" pitchFamily="34" charset="0"/>
              </a:rPr>
              <a:t>Ключ». В 1928 году совхоз активно продавал виноград, лимоны и мандарины, выращенные в </a:t>
            </a:r>
            <a:r>
              <a:rPr lang="ru-RU" sz="2400" dirty="0" err="1">
                <a:latin typeface="Arial Narrow" panose="020B0606020202030204" pitchFamily="34" charset="0"/>
              </a:rPr>
              <a:t>стахеевских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smtClean="0">
                <a:latin typeface="Arial Narrow" panose="020B0606020202030204" pitchFamily="34" charset="0"/>
              </a:rPr>
              <a:t>теплицах.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В </a:t>
            </a:r>
            <a:r>
              <a:rPr lang="ru-RU" sz="2400" dirty="0">
                <a:latin typeface="Arial Narrow" panose="020B0606020202030204" pitchFamily="34" charset="0"/>
              </a:rPr>
              <a:t>1925 года  здесь был открыт Дом отдыха «Красный Ключ». </a:t>
            </a:r>
            <a:endParaRPr lang="ru-RU" sz="2400" dirty="0" smtClean="0">
              <a:latin typeface="Arial Narrow" panose="020B0606020202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В </a:t>
            </a:r>
            <a:r>
              <a:rPr lang="ru-RU" sz="2400" dirty="0">
                <a:latin typeface="Arial Narrow" panose="020B0606020202030204" pitchFamily="34" charset="0"/>
              </a:rPr>
              <a:t>2001 году к 35-летию </a:t>
            </a:r>
            <a:r>
              <a:rPr lang="ru-RU" sz="2400" dirty="0" smtClean="0">
                <a:latin typeface="Arial Narrow" panose="020B0606020202030204" pitchFamily="34" charset="0"/>
              </a:rPr>
              <a:t> Нижнекамска </a:t>
            </a:r>
            <a:r>
              <a:rPr lang="ru-RU" sz="2400" dirty="0">
                <a:latin typeface="Arial Narrow" panose="020B0606020202030204" pitchFamily="34" charset="0"/>
              </a:rPr>
              <a:t> историческая часть поселка Красный Ключ была полностью благоустроена и реконструирована. В единый комплекс «Святой родник» были собраны легендарный источник, бассейны, пещера, система небольших водопадов, часовня и </a:t>
            </a:r>
            <a:r>
              <a:rPr lang="ru-RU" sz="2400" dirty="0" err="1">
                <a:latin typeface="Arial Narrow" panose="020B0606020202030204" pitchFamily="34" charset="0"/>
              </a:rPr>
              <a:t>стахеевские</a:t>
            </a:r>
            <a:r>
              <a:rPr lang="ru-RU" sz="2400" dirty="0">
                <a:latin typeface="Arial Narrow" panose="020B0606020202030204" pitchFamily="34" charset="0"/>
              </a:rPr>
              <a:t> места.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41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7109" y="693572"/>
            <a:ext cx="3504355" cy="350435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28355" y="693572"/>
            <a:ext cx="59583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Кому из Стахеевых  </a:t>
            </a:r>
            <a:r>
              <a:rPr lang="ru-RU" sz="2400" dirty="0">
                <a:latin typeface="Arial Narrow" panose="020B0606020202030204" pitchFamily="34" charset="0"/>
              </a:rPr>
              <a:t>принадлежал </a:t>
            </a:r>
            <a:r>
              <a:rPr lang="ru-RU" sz="2400" dirty="0" smtClean="0">
                <a:latin typeface="Arial Narrow" panose="020B0606020202030204" pitchFamily="34" charset="0"/>
              </a:rPr>
              <a:t>дом по адресу ул. Садовая, 9?</a:t>
            </a:r>
            <a:endParaRPr lang="ru-RU" sz="2400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1" t="20707" r="2496" b="6810"/>
          <a:stretch/>
        </p:blipFill>
        <p:spPr>
          <a:xfrm>
            <a:off x="5478573" y="1639744"/>
            <a:ext cx="4593682" cy="4593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3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01262" y="515815"/>
            <a:ext cx="936673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B0F0"/>
                </a:solidFill>
                <a:latin typeface="Arial Narrow" panose="020B0606020202030204" pitchFamily="34" charset="0"/>
              </a:rPr>
              <a:t>ДОМ </a:t>
            </a:r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СТАХЕЕВА </a:t>
            </a:r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(В.В.ЧИКИНА)//1890 </a:t>
            </a:r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год</a:t>
            </a:r>
          </a:p>
          <a:p>
            <a:endParaRPr lang="ru-RU" sz="2400" dirty="0">
              <a:solidFill>
                <a:srgbClr val="00B0F0"/>
              </a:solidFill>
            </a:endParaRPr>
          </a:p>
          <a:p>
            <a:pPr algn="ctr"/>
            <a:endParaRPr lang="ru-RU" sz="2400" dirty="0" smtClean="0">
              <a:solidFill>
                <a:srgbClr val="00B0F0"/>
              </a:solidFill>
            </a:endParaRP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6" name="dom-staheevyh-usadba-staheevyh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441938" y="1069908"/>
            <a:ext cx="8992609" cy="506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9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C:\Users\User\Desktop\23369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722" y="3193774"/>
            <a:ext cx="4718918" cy="314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1605677752_staheevyh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231" y="852594"/>
            <a:ext cx="4696306" cy="280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78" t="16296" r="31762" b="29591"/>
          <a:stretch/>
        </p:blipFill>
        <p:spPr bwMode="auto">
          <a:xfrm>
            <a:off x="1881448" y="3726349"/>
            <a:ext cx="4456089" cy="2653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039815" y="328246"/>
            <a:ext cx="807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ДОМ СТАХЕЕВЫХ СЕГОДНЯ</a:t>
            </a:r>
            <a:endParaRPr lang="ru-RU" sz="24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88" t="-1" r="98" b="10847"/>
          <a:stretch/>
        </p:blipFill>
        <p:spPr>
          <a:xfrm>
            <a:off x="6673722" y="878392"/>
            <a:ext cx="3368013" cy="198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35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C:\Users\User\Desktop\frk6cjy073v14y4d5kjuigm12swlj3x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954" y="591496"/>
            <a:ext cx="8517140" cy="5675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37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13955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3202" y="574428"/>
            <a:ext cx="840012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dirty="0" smtClean="0">
                <a:latin typeface="Arial Narrow" panose="020B0606020202030204" pitchFamily="34" charset="0"/>
              </a:rPr>
              <a:t>Задача  </a:t>
            </a:r>
            <a:r>
              <a:rPr lang="ru-RU" sz="2400" dirty="0">
                <a:latin typeface="Arial Narrow" panose="020B0606020202030204" pitchFamily="34" charset="0"/>
              </a:rPr>
              <a:t>образовательных учреждений – </a:t>
            </a:r>
            <a:r>
              <a:rPr lang="ru-RU" sz="2400" b="1" dirty="0">
                <a:latin typeface="Arial Narrow" panose="020B0606020202030204" pitchFamily="34" charset="0"/>
              </a:rPr>
              <a:t>воспитание и формирование у обучающихся чувства гражданственности и патриотизма, уважения к традициям народа, к памяти Героев Отечества, правам и свободам человека, любви к окружающей природе и </a:t>
            </a:r>
            <a:r>
              <a:rPr lang="ru-RU" sz="2400" b="1" dirty="0" smtClean="0">
                <a:latin typeface="Arial Narrow" panose="020B0606020202030204" pitchFamily="34" charset="0"/>
              </a:rPr>
              <a:t>Родине </a:t>
            </a:r>
            <a:r>
              <a:rPr lang="ru-RU" sz="2400" dirty="0" smtClean="0">
                <a:latin typeface="Arial Narrow" panose="020B0606020202030204" pitchFamily="34" charset="0"/>
              </a:rPr>
              <a:t>(ФЗ </a:t>
            </a:r>
            <a:r>
              <a:rPr lang="ru-RU" sz="2400" dirty="0">
                <a:latin typeface="Arial Narrow" panose="020B0606020202030204" pitchFamily="34" charset="0"/>
              </a:rPr>
              <a:t>«Об образовании</a:t>
            </a:r>
            <a:r>
              <a:rPr lang="ru-RU" sz="2400" dirty="0" smtClean="0">
                <a:latin typeface="Arial Narrow" panose="020B0606020202030204" pitchFamily="34" charset="0"/>
              </a:rPr>
              <a:t>»).</a:t>
            </a:r>
          </a:p>
          <a:p>
            <a:pPr algn="just"/>
            <a:endParaRPr lang="ru-RU" sz="2400" dirty="0" smtClean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endParaRPr lang="ru-RU" sz="2400" b="1" dirty="0" smtClean="0">
              <a:latin typeface="Arial Narrow" panose="020B0606020202030204" pitchFamily="34" charset="0"/>
            </a:endParaRPr>
          </a:p>
        </p:txBody>
      </p:sp>
      <p:pic>
        <p:nvPicPr>
          <p:cNvPr id="7" name="i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7"/>
          <a:srcRect l="14352" t="192" r="17532" b="15962"/>
          <a:stretch/>
        </p:blipFill>
        <p:spPr>
          <a:xfrm>
            <a:off x="9003323" y="574429"/>
            <a:ext cx="2267880" cy="21218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3202" y="2696308"/>
            <a:ext cx="108971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>
                <a:latin typeface="Arial Narrow" panose="020B0606020202030204" pitchFamily="34" charset="0"/>
              </a:rPr>
              <a:t>Патриотическое воспитание </a:t>
            </a:r>
            <a:r>
              <a:rPr lang="ru-RU" sz="2400" dirty="0">
                <a:latin typeface="Arial Narrow" panose="020B0606020202030204" pitchFamily="34" charset="0"/>
              </a:rPr>
              <a:t>– процесс формирования личности, обладающей качествами гражданина, развития в ней ценностного отношения к своему Отечеству, устойчивого желания способствовать процветанию России, готовности успешно выполнять гражданские обязанности в мирное и военное время. </a:t>
            </a:r>
          </a:p>
          <a:p>
            <a:pPr algn="just"/>
            <a:endParaRPr lang="ru-RU" sz="2400" dirty="0">
              <a:latin typeface="Arial Narrow" panose="020B060602020203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-RU" sz="2400" b="1" dirty="0">
                <a:latin typeface="Arial Narrow" panose="020B0606020202030204" pitchFamily="34" charset="0"/>
              </a:rPr>
              <a:t>Цель патриотического воспитания</a:t>
            </a:r>
            <a:r>
              <a:rPr lang="ru-RU" sz="2400" dirty="0">
                <a:latin typeface="Arial Narrow" panose="020B0606020202030204" pitchFamily="34" charset="0"/>
              </a:rPr>
              <a:t> – развитие в российском обществе высокой социальной активности, гражданской ответственности, духовности, становление граждан, обладающих позитивными ценностями и качествами, способных проявить их в созидательном процессе в интересах Отечества, укрепления государства, обеспечения его жизненно важных интересов и устойчивого развития.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7117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77324" y="575935"/>
            <a:ext cx="3183554" cy="31835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22619" y="748145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Arial Narrow" panose="020B0606020202030204" pitchFamily="34" charset="0"/>
              </a:rPr>
              <a:t>Чем ещё знаменит Красный Ключ? </a:t>
            </a: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" t="24753" r="1016" b="6335"/>
          <a:stretch/>
        </p:blipFill>
        <p:spPr>
          <a:xfrm>
            <a:off x="4114800" y="3801054"/>
            <a:ext cx="6968836" cy="243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8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3785" y="7405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0954" y="550985"/>
            <a:ext cx="99646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ЭКОПАРК//2021 г.</a:t>
            </a:r>
            <a:endParaRPr lang="ru-RU" sz="2800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95" y="448134"/>
            <a:ext cx="4525805" cy="25646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195" y="3115607"/>
            <a:ext cx="4211229" cy="3158422"/>
          </a:xfrm>
          <a:prstGeom prst="rect">
            <a:avLst/>
          </a:prstGeom>
        </p:spPr>
      </p:pic>
      <p:pic>
        <p:nvPicPr>
          <p:cNvPr id="11" name="XXL_height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3982" y="1074205"/>
            <a:ext cx="4973637" cy="4973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1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52944" y="651164"/>
            <a:ext cx="10571019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B0F0"/>
                </a:solidFill>
                <a:latin typeface="Arial Narrow" panose="020B0606020202030204" pitchFamily="34" charset="0"/>
              </a:rPr>
              <a:t>ЭКОПАРК</a:t>
            </a:r>
            <a:endParaRPr lang="ru-RU" sz="28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b="1" dirty="0" err="1" smtClean="0">
                <a:latin typeface="Arial Narrow" panose="020B0606020202030204" pitchFamily="34" charset="0"/>
              </a:rPr>
              <a:t>Экопарк</a:t>
            </a:r>
            <a:r>
              <a:rPr lang="ru-RU" sz="2800" b="1" dirty="0" smtClean="0">
                <a:latin typeface="Arial Narrow" panose="020B0606020202030204" pitchFamily="34" charset="0"/>
              </a:rPr>
              <a:t> </a:t>
            </a:r>
            <a:r>
              <a:rPr lang="ru-RU" sz="2800" dirty="0">
                <a:latin typeface="Arial Narrow" panose="020B0606020202030204" pitchFamily="34" charset="0"/>
              </a:rPr>
              <a:t>— это парк культуры и отдыха, расположенный в посёлке Красный Ключ под Нижнекамском. Б</a:t>
            </a:r>
            <a:r>
              <a:rPr lang="ru-RU" sz="2800" dirty="0" smtClean="0">
                <a:latin typeface="Arial Narrow" panose="020B0606020202030204" pitchFamily="34" charset="0"/>
              </a:rPr>
              <a:t>ыл </a:t>
            </a:r>
            <a:r>
              <a:rPr lang="ru-RU" sz="2800" dirty="0">
                <a:latin typeface="Arial Narrow" panose="020B0606020202030204" pitchFamily="34" charset="0"/>
              </a:rPr>
              <a:t>создан как место для спокойного отдыха и </a:t>
            </a:r>
            <a:r>
              <a:rPr lang="ru-RU" sz="2800" dirty="0" err="1">
                <a:latin typeface="Arial Narrow" panose="020B0606020202030204" pitchFamily="34" charset="0"/>
              </a:rPr>
              <a:t>релакса</a:t>
            </a:r>
            <a:r>
              <a:rPr lang="ru-RU" sz="2800" dirty="0">
                <a:latin typeface="Arial Narrow" panose="020B0606020202030204" pitchFamily="34" charset="0"/>
              </a:rPr>
              <a:t>, с дорожками из террасной доски, смотровыми площадками и </a:t>
            </a:r>
            <a:r>
              <a:rPr lang="ru-RU" sz="2800" dirty="0" smtClean="0">
                <a:latin typeface="Arial Narrow" panose="020B0606020202030204" pitchFamily="34" charset="0"/>
              </a:rPr>
              <a:t>озером.</a:t>
            </a: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Arial Narrow" panose="020B0606020202030204" pitchFamily="34" charset="0"/>
              </a:rPr>
              <a:t>Согласно </a:t>
            </a:r>
            <a:r>
              <a:rPr lang="ru-RU" sz="2800" dirty="0">
                <a:latin typeface="Arial Narrow" panose="020B0606020202030204" pitchFamily="34" charset="0"/>
              </a:rPr>
              <a:t>задумке архитекторов, основная идея проекта заключается в создании экологического парка, который будет нести не только функцию общественного пространства, но и образовательную. Воссоздание старого озера и протоки, болотистых участков дает возможность для изучения богатой флоры и фауны. </a:t>
            </a:r>
            <a:endParaRPr lang="ru-RU" sz="2800" dirty="0" smtClean="0">
              <a:latin typeface="Arial Narrow" panose="020B0606020202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Arial Narrow" panose="020B0606020202030204" pitchFamily="34" charset="0"/>
              </a:rPr>
              <a:t>В </a:t>
            </a:r>
            <a:r>
              <a:rPr lang="ru-RU" sz="2800" dirty="0" err="1">
                <a:latin typeface="Arial Narrow" panose="020B0606020202030204" pitchFamily="34" charset="0"/>
              </a:rPr>
              <a:t>экопарке</a:t>
            </a:r>
            <a:r>
              <a:rPr lang="ru-RU" sz="2800" dirty="0">
                <a:latin typeface="Arial Narrow" panose="020B0606020202030204" pitchFamily="34" charset="0"/>
              </a:rPr>
              <a:t> посажено 2 тыс. деревьев и кустарников уникальных пород — кедр, дуб, сакура. </a:t>
            </a:r>
            <a:endParaRPr lang="ru-RU" sz="2800" dirty="0" smtClean="0">
              <a:latin typeface="Arial Narrow" panose="020B0606020202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ru-RU" sz="2800" dirty="0" smtClean="0">
                <a:latin typeface="Arial Narrow" panose="020B0606020202030204" pitchFamily="34" charset="0"/>
              </a:rPr>
              <a:t>В </a:t>
            </a:r>
            <a:r>
              <a:rPr lang="ru-RU" sz="2800" dirty="0" err="1">
                <a:latin typeface="Arial Narrow" panose="020B0606020202030204" pitchFamily="34" charset="0"/>
              </a:rPr>
              <a:t>экопарке</a:t>
            </a:r>
            <a:r>
              <a:rPr lang="ru-RU" sz="2800" dirty="0">
                <a:latin typeface="Arial Narrow" panose="020B0606020202030204" pitchFamily="34" charset="0"/>
              </a:rPr>
              <a:t> </a:t>
            </a:r>
            <a:r>
              <a:rPr lang="ru-RU" sz="2800" dirty="0" smtClean="0">
                <a:latin typeface="Arial Narrow" panose="020B0606020202030204" pitchFamily="34" charset="0"/>
              </a:rPr>
              <a:t> живут дикие утки.  </a:t>
            </a:r>
            <a:endParaRPr lang="ru-RU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12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779818" y="524730"/>
            <a:ext cx="6816436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 Narrow" panose="020B0606020202030204" pitchFamily="34" charset="0"/>
              </a:rPr>
              <a:t>АХСАН САРИМОВИЧ ФАТХУТДИНОВ – </a:t>
            </a:r>
          </a:p>
          <a:p>
            <a:pPr algn="ctr"/>
            <a:r>
              <a:rPr lang="ru-RU" sz="2400" b="1" dirty="0" smtClean="0">
                <a:latin typeface="Arial Narrow" panose="020B0606020202030204" pitchFamily="34" charset="0"/>
              </a:rPr>
              <a:t>НАРОДНЫЙ ХУДОЖНИК </a:t>
            </a:r>
            <a:endParaRPr lang="ru-RU" sz="2400" b="1" dirty="0" smtClean="0">
              <a:latin typeface="Arial Narrow" panose="020B0606020202030204" pitchFamily="34" charset="0"/>
            </a:endParaRPr>
          </a:p>
          <a:p>
            <a:pPr algn="ctr"/>
            <a:r>
              <a:rPr lang="ru-RU" sz="2400" b="1" dirty="0" smtClean="0">
                <a:latin typeface="Arial Narrow" panose="020B0606020202030204" pitchFamily="34" charset="0"/>
              </a:rPr>
              <a:t>РЕСПУБЛИКИ </a:t>
            </a:r>
            <a:r>
              <a:rPr lang="ru-RU" sz="2400" b="1" dirty="0" smtClean="0">
                <a:latin typeface="Arial Narrow" panose="020B0606020202030204" pitchFamily="34" charset="0"/>
              </a:rPr>
              <a:t>ТАТАРСТАН, </a:t>
            </a:r>
          </a:p>
          <a:p>
            <a:pPr algn="ctr"/>
            <a:r>
              <a:rPr lang="ru-RU" sz="2400" b="1" dirty="0" smtClean="0">
                <a:latin typeface="Arial Narrow" panose="020B0606020202030204" pitchFamily="34" charset="0"/>
              </a:rPr>
              <a:t>ПОЧЁТНЫЙ ЖИТЕЛЬ ГОРОДА </a:t>
            </a:r>
            <a:r>
              <a:rPr lang="ru-RU" sz="2400" b="1" dirty="0" smtClean="0">
                <a:latin typeface="Arial Narrow" panose="020B0606020202030204" pitchFamily="34" charset="0"/>
              </a:rPr>
              <a:t>НИЖНЕКАМСКА</a:t>
            </a:r>
          </a:p>
          <a:p>
            <a:pPr algn="ctr"/>
            <a:endParaRPr lang="ru-RU" sz="2400" b="1" dirty="0">
              <a:latin typeface="Arial Narrow" panose="020B0606020202030204" pitchFamily="34" charset="0"/>
            </a:endParaRPr>
          </a:p>
          <a:p>
            <a:pPr algn="ctr"/>
            <a:endParaRPr lang="ru-RU" sz="2400" b="1" dirty="0" smtClean="0">
              <a:latin typeface="Arial Narrow" panose="020B0606020202030204" pitchFamily="34" charset="0"/>
            </a:endParaRPr>
          </a:p>
          <a:p>
            <a:pPr algn="ctr"/>
            <a:endParaRPr lang="ru-RU" sz="2400" b="1" dirty="0">
              <a:latin typeface="Arial Narrow" panose="020B0606020202030204" pitchFamily="34" charset="0"/>
            </a:endParaRPr>
          </a:p>
          <a:p>
            <a:pPr algn="ctr"/>
            <a:endParaRPr lang="ru-RU" sz="2400" b="1" dirty="0" smtClean="0">
              <a:latin typeface="Arial Narrow" panose="020B0606020202030204" pitchFamily="34" charset="0"/>
            </a:endParaRPr>
          </a:p>
          <a:p>
            <a:pPr algn="ctr"/>
            <a:endParaRPr lang="ru-RU" sz="2400" b="1" dirty="0">
              <a:latin typeface="Arial Narrow" panose="020B0606020202030204" pitchFamily="34" charset="0"/>
            </a:endParaRPr>
          </a:p>
          <a:p>
            <a:pPr algn="ctr"/>
            <a:endParaRPr lang="ru-RU" sz="2400" b="1" dirty="0" smtClean="0">
              <a:latin typeface="Arial Narrow" panose="020B0606020202030204" pitchFamily="34" charset="0"/>
            </a:endParaRPr>
          </a:p>
          <a:p>
            <a:pPr algn="ctr"/>
            <a:endParaRPr lang="ru-RU" sz="2400" b="1" dirty="0" smtClean="0">
              <a:latin typeface="Arial Narrow" panose="020B0606020202030204" pitchFamily="34" charset="0"/>
            </a:endParaRPr>
          </a:p>
          <a:p>
            <a:pPr algn="ctr"/>
            <a:endParaRPr lang="ru-RU" sz="2400" b="1" dirty="0" smtClean="0">
              <a:latin typeface="Arial Narrow" panose="020B0606020202030204" pitchFamily="34" charset="0"/>
            </a:endParaRPr>
          </a:p>
          <a:p>
            <a:pPr algn="ctr"/>
            <a:endParaRPr lang="ru-RU" sz="2400" b="1" dirty="0">
              <a:latin typeface="Arial Narrow" panose="020B0606020202030204" pitchFamily="34" charset="0"/>
            </a:endParaRPr>
          </a:p>
          <a:p>
            <a:pPr marL="342900" indent="-342900" algn="ctr">
              <a:buFont typeface="Wingdings" panose="05000000000000000000" pitchFamily="2" charset="2"/>
              <a:buChar char="§"/>
            </a:pPr>
            <a:r>
              <a:rPr lang="ru-RU" sz="2400" b="1" dirty="0"/>
              <a:t> </a:t>
            </a:r>
            <a:r>
              <a:rPr lang="ru-RU" sz="2800" dirty="0" smtClean="0">
                <a:latin typeface="Arial Narrow" panose="020B0606020202030204" pitchFamily="34" charset="0"/>
              </a:rPr>
              <a:t>С какими работами </a:t>
            </a:r>
            <a:r>
              <a:rPr lang="ru-RU" sz="2800" dirty="0" err="1" smtClean="0">
                <a:latin typeface="Arial Narrow" panose="020B0606020202030204" pitchFamily="34" charset="0"/>
              </a:rPr>
              <a:t>Ахсана</a:t>
            </a:r>
            <a:r>
              <a:rPr lang="ru-RU" sz="2800" dirty="0" smtClean="0">
                <a:latin typeface="Arial Narrow" panose="020B0606020202030204" pitchFamily="34" charset="0"/>
              </a:rPr>
              <a:t> </a:t>
            </a:r>
            <a:r>
              <a:rPr lang="ru-RU" sz="2800" dirty="0" err="1" smtClean="0">
                <a:latin typeface="Arial Narrow" panose="020B0606020202030204" pitchFamily="34" charset="0"/>
              </a:rPr>
              <a:t>Фатхутдинова</a:t>
            </a:r>
            <a:endParaRPr lang="ru-RU" sz="2800" dirty="0" smtClean="0">
              <a:latin typeface="Arial Narrow" panose="020B0606020202030204" pitchFamily="34" charset="0"/>
            </a:endParaRPr>
          </a:p>
          <a:p>
            <a:pPr algn="ctr"/>
            <a:r>
              <a:rPr lang="ru-RU" sz="2800" dirty="0" smtClean="0">
                <a:latin typeface="Arial Narrow" panose="020B0606020202030204" pitchFamily="34" charset="0"/>
              </a:rPr>
              <a:t> </a:t>
            </a:r>
            <a:r>
              <a:rPr lang="ru-RU" sz="2800" dirty="0">
                <a:latin typeface="Arial Narrow" panose="020B0606020202030204" pitchFamily="34" charset="0"/>
              </a:rPr>
              <a:t>вы </a:t>
            </a:r>
            <a:r>
              <a:rPr lang="ru-RU" sz="2800" dirty="0" smtClean="0">
                <a:latin typeface="Arial Narrow" panose="020B0606020202030204" pitchFamily="34" charset="0"/>
              </a:rPr>
              <a:t>знакомы?</a:t>
            </a:r>
            <a:endParaRPr lang="ru-RU" sz="2800" dirty="0">
              <a:latin typeface="Arial Narrow" panose="020B0606020202030204" pitchFamily="34" charset="0"/>
            </a:endParaRPr>
          </a:p>
          <a:p>
            <a:pPr algn="ctr"/>
            <a:endParaRPr lang="ru-RU" sz="2800" dirty="0" smtClean="0">
              <a:latin typeface="Arial Narrow" panose="020B0606020202030204" pitchFamily="34" charset="0"/>
            </a:endParaRPr>
          </a:p>
          <a:p>
            <a:pPr algn="ctr"/>
            <a:endParaRPr lang="ru-RU" sz="2400" b="1" dirty="0">
              <a:latin typeface="Arial Narrow" panose="020B0606020202030204" pitchFamily="34" charset="0"/>
            </a:endParaRPr>
          </a:p>
          <a:p>
            <a:pPr algn="ctr"/>
            <a:endParaRPr lang="ru-RU" sz="2400" b="1" dirty="0">
              <a:latin typeface="Arial Narrow" panose="020B0606020202030204" pitchFamily="34" charset="0"/>
            </a:endParaRPr>
          </a:p>
          <a:p>
            <a:pPr algn="ctr"/>
            <a:endParaRPr lang="ru-RU" sz="2400" b="1" dirty="0">
              <a:latin typeface="Arial Narrow" panose="020B0606020202030204" pitchFamily="34" charset="0"/>
            </a:endParaRPr>
          </a:p>
        </p:txBody>
      </p:sp>
      <p:pic>
        <p:nvPicPr>
          <p:cNvPr id="6" name="i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65554" y="704845"/>
            <a:ext cx="3590698" cy="35906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1822" r="8939" b="4541"/>
          <a:stretch/>
        </p:blipFill>
        <p:spPr>
          <a:xfrm>
            <a:off x="6080253" y="2133599"/>
            <a:ext cx="3825748" cy="31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0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22619" y="748145"/>
            <a:ext cx="67610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" t="24753" r="1016" b="6335"/>
          <a:stretch/>
        </p:blipFill>
        <p:spPr>
          <a:xfrm>
            <a:off x="1790109" y="3117273"/>
            <a:ext cx="9061257" cy="31604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54183" y="748145"/>
            <a:ext cx="1076498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800" b="1" i="1" dirty="0" smtClean="0">
                <a:latin typeface="Arial Narrow" panose="020B0606020202030204" pitchFamily="34" charset="0"/>
              </a:rPr>
              <a:t>Любовь к родному краю, знание её истории – основа, на которой только и может осуществляться рост духовной культуры </a:t>
            </a:r>
          </a:p>
          <a:p>
            <a:pPr algn="r"/>
            <a:r>
              <a:rPr lang="ru-RU" sz="2800" b="1" i="1" dirty="0" smtClean="0">
                <a:latin typeface="Arial Narrow" panose="020B0606020202030204" pitchFamily="34" charset="0"/>
              </a:rPr>
              <a:t>всего общества. </a:t>
            </a:r>
          </a:p>
          <a:p>
            <a:pPr algn="r"/>
            <a:endParaRPr lang="ru-RU" sz="2800" b="1" i="1" dirty="0">
              <a:latin typeface="Arial Narrow" panose="020B0606020202030204" pitchFamily="34" charset="0"/>
            </a:endParaRPr>
          </a:p>
          <a:p>
            <a:pPr algn="r"/>
            <a:r>
              <a:rPr lang="ru-RU" sz="2800" b="1" i="1" dirty="0" smtClean="0">
                <a:latin typeface="Arial Narrow" panose="020B0606020202030204" pitchFamily="34" charset="0"/>
              </a:rPr>
              <a:t>Д.С. Лихачёв</a:t>
            </a:r>
            <a:endParaRPr lang="ru-RU" sz="2800" b="1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13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2338" y="656492"/>
            <a:ext cx="7649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 smtClean="0">
              <a:latin typeface="Arial Narrow" panose="020B0606020202030204" pitchFamily="34" charset="0"/>
            </a:endParaRPr>
          </a:p>
        </p:txBody>
      </p:sp>
      <p:pic>
        <p:nvPicPr>
          <p:cNvPr id="1026" name="Picture 2" descr="C:\Users\User\Desktop\cover.jf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317" y="2453063"/>
            <a:ext cx="2696817" cy="2696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590717" y="3801472"/>
            <a:ext cx="3062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856039" y="2321169"/>
            <a:ext cx="773468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Краеведение </a:t>
            </a:r>
            <a:r>
              <a:rPr lang="ru-RU" sz="2800" b="1" dirty="0">
                <a:solidFill>
                  <a:srgbClr val="00B0F0"/>
                </a:solidFill>
                <a:latin typeface="Arial Narrow" panose="020B0606020202030204" pitchFamily="34" charset="0"/>
              </a:rPr>
              <a:t>является одной из точек опоры 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патриотического воспитания</a:t>
            </a:r>
            <a:endParaRPr lang="ru-RU" sz="2800" dirty="0" smtClean="0">
              <a:solidFill>
                <a:srgbClr val="00B0F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latin typeface="Arial Narrow" panose="020B0606020202030204" pitchFamily="34" charset="0"/>
              </a:rPr>
              <a:t>Краеведческая работа </a:t>
            </a:r>
            <a:r>
              <a:rPr lang="ru-RU" sz="2400" dirty="0" smtClean="0">
                <a:latin typeface="Arial Narrow" panose="020B0606020202030204" pitchFamily="34" charset="0"/>
              </a:rPr>
              <a:t>объединяет</a:t>
            </a:r>
            <a:r>
              <a:rPr lang="ru-RU" sz="2400" dirty="0" smtClean="0">
                <a:latin typeface="Arial Narrow" panose="020B0606020202030204" pitchFamily="34" charset="0"/>
              </a:rPr>
              <a:t> обучение </a:t>
            </a:r>
            <a:r>
              <a:rPr lang="ru-RU" sz="2400" dirty="0">
                <a:latin typeface="Arial Narrow" panose="020B0606020202030204" pitchFamily="34" charset="0"/>
              </a:rPr>
              <a:t>и </a:t>
            </a:r>
            <a:r>
              <a:rPr lang="ru-RU" sz="2400" dirty="0" smtClean="0">
                <a:latin typeface="Arial Narrow" panose="020B0606020202030204" pitchFamily="34" charset="0"/>
              </a:rPr>
              <a:t>воспитание </a:t>
            </a:r>
            <a:r>
              <a:rPr lang="ru-RU" sz="2400" dirty="0">
                <a:latin typeface="Arial Narrow" panose="020B0606020202030204" pitchFamily="34" charset="0"/>
              </a:rPr>
              <a:t>в единый </a:t>
            </a:r>
            <a:r>
              <a:rPr lang="ru-RU" sz="2400" dirty="0" smtClean="0">
                <a:latin typeface="Arial Narrow" panose="020B0606020202030204" pitchFamily="34" charset="0"/>
              </a:rPr>
              <a:t>процесс, расширяет </a:t>
            </a:r>
            <a:r>
              <a:rPr lang="ru-RU" sz="2400" dirty="0">
                <a:latin typeface="Arial Narrow" panose="020B0606020202030204" pitchFamily="34" charset="0"/>
              </a:rPr>
              <a:t>кругозор учащихся, совершенствует их умение самостоятельно добывать знания, способствует формированию у них творческого мышления, познавательного интереса, наблюдательности, твердых убеждений, вырабатывает умения и навыки практического применения полученных знаний в жизни.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2068" y="435888"/>
            <a:ext cx="102286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latin typeface="Arial Narrow" panose="020B0606020202030204" pitchFamily="34" charset="0"/>
              </a:rPr>
              <a:t>Система дополнительного образования </a:t>
            </a:r>
            <a:r>
              <a:rPr lang="ru-RU" sz="2400" dirty="0">
                <a:latin typeface="Arial Narrow" panose="020B0606020202030204" pitchFamily="34" charset="0"/>
              </a:rPr>
              <a:t>имеет особое значение в реализации гражданско-патриотического воспитания детей, так как обеспечивает возможность обучающимся быть активными участниками личностно значимой и социально активной деятельности, что, собственно, и способствует формированию патриотических качеств у детей.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69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66800" y="621322"/>
            <a:ext cx="10468708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ФОРМЫ КРАЕВЕДЧЕСКОЙ ДЕЯТЕЛЬНОСТИ: 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Arial Narrow" panose="020B0606020202030204" pitchFamily="34" charset="0"/>
              </a:rPr>
              <a:t>Исследование</a:t>
            </a:r>
            <a:endParaRPr lang="ru-RU" sz="2800" dirty="0" smtClean="0">
              <a:latin typeface="Arial Narrow" panose="020B0606020202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Arial Narrow" panose="020B0606020202030204" pitchFamily="34" charset="0"/>
              </a:rPr>
              <a:t>Экспедиция</a:t>
            </a:r>
            <a:endParaRPr lang="ru-RU" sz="2800" dirty="0" smtClean="0">
              <a:latin typeface="Arial Narrow" panose="020B0606020202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Arial Narrow" panose="020B0606020202030204" pitchFamily="34" charset="0"/>
              </a:rPr>
              <a:t>Изучение </a:t>
            </a:r>
            <a:r>
              <a:rPr lang="ru-RU" sz="2800" b="1" dirty="0">
                <a:latin typeface="Arial Narrow" panose="020B0606020202030204" pitchFamily="34" charset="0"/>
              </a:rPr>
              <a:t>родословной семей родного края, истории  школы, учреждения, объекта </a:t>
            </a:r>
            <a:r>
              <a:rPr lang="ru-RU" sz="2800" b="1" dirty="0" smtClean="0">
                <a:latin typeface="Arial Narrow" panose="020B0606020202030204" pitchFamily="34" charset="0"/>
              </a:rPr>
              <a:t>культуры</a:t>
            </a:r>
            <a:endParaRPr lang="ru-RU" sz="2800" dirty="0" smtClean="0">
              <a:latin typeface="Arial Narrow" panose="020B0606020202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Arial Narrow" panose="020B0606020202030204" pitchFamily="34" charset="0"/>
              </a:rPr>
              <a:t>Интерактивные </a:t>
            </a:r>
            <a:r>
              <a:rPr lang="ru-RU" sz="2800" b="1" dirty="0">
                <a:latin typeface="Arial Narrow" panose="020B0606020202030204" pitchFamily="34" charset="0"/>
              </a:rPr>
              <a:t>формы </a:t>
            </a:r>
            <a:r>
              <a:rPr lang="ru-RU" sz="2800" i="1" dirty="0">
                <a:latin typeface="Arial Narrow" panose="020B0606020202030204" pitchFamily="34" charset="0"/>
              </a:rPr>
              <a:t>(</a:t>
            </a:r>
            <a:r>
              <a:rPr lang="ru-RU" sz="2800" i="1" dirty="0" smtClean="0">
                <a:latin typeface="Arial Narrow" panose="020B0606020202030204" pitchFamily="34" charset="0"/>
              </a:rPr>
              <a:t>викторины, краеведческий </a:t>
            </a:r>
            <a:r>
              <a:rPr lang="ru-RU" sz="2800" i="1" dirty="0" err="1">
                <a:latin typeface="Arial Narrow" panose="020B0606020202030204" pitchFamily="34" charset="0"/>
              </a:rPr>
              <a:t>брейн</a:t>
            </a:r>
            <a:r>
              <a:rPr lang="ru-RU" sz="2800" i="1" dirty="0">
                <a:latin typeface="Arial Narrow" panose="020B0606020202030204" pitchFamily="34" charset="0"/>
              </a:rPr>
              <a:t>-ринг, краеведческий КВН, </a:t>
            </a:r>
            <a:r>
              <a:rPr lang="ru-RU" sz="2800" i="1" dirty="0" err="1">
                <a:latin typeface="Arial Narrow" panose="020B0606020202030204" pitchFamily="34" charset="0"/>
              </a:rPr>
              <a:t>квесты</a:t>
            </a:r>
            <a:r>
              <a:rPr lang="ru-RU" sz="2800" i="1" dirty="0">
                <a:latin typeface="Arial Narrow" panose="020B0606020202030204" pitchFamily="34" charset="0"/>
              </a:rPr>
              <a:t>, краеведческие игры) </a:t>
            </a:r>
            <a:endParaRPr lang="ru-RU" sz="2800" i="1" dirty="0" smtClean="0">
              <a:latin typeface="Arial Narrow" panose="020B0606020202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Arial Narrow" panose="020B0606020202030204" pitchFamily="34" charset="0"/>
              </a:rPr>
              <a:t>Экскурсии </a:t>
            </a:r>
            <a:r>
              <a:rPr lang="ru-RU" sz="2800" b="1" dirty="0">
                <a:latin typeface="Arial Narrow" panose="020B0606020202030204" pitchFamily="34" charset="0"/>
              </a:rPr>
              <a:t>по памятникам культуры и </a:t>
            </a:r>
            <a:r>
              <a:rPr lang="ru-RU" sz="2800" b="1" dirty="0" smtClean="0">
                <a:latin typeface="Arial Narrow" panose="020B0606020202030204" pitchFamily="34" charset="0"/>
              </a:rPr>
              <a:t>природы </a:t>
            </a:r>
            <a:endParaRPr lang="ru-RU" sz="2800" dirty="0" smtClean="0">
              <a:latin typeface="Arial Narrow" panose="020B0606020202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800" b="1" dirty="0">
                <a:latin typeface="Arial Narrow" panose="020B0606020202030204" pitchFamily="34" charset="0"/>
              </a:rPr>
              <a:t>Т</a:t>
            </a:r>
            <a:r>
              <a:rPr lang="ru-RU" sz="2800" b="1" dirty="0" smtClean="0">
                <a:latin typeface="Arial Narrow" panose="020B0606020202030204" pitchFamily="34" charset="0"/>
              </a:rPr>
              <a:t>ворческие </a:t>
            </a:r>
            <a:r>
              <a:rPr lang="ru-RU" sz="2800" b="1" dirty="0">
                <a:latin typeface="Arial Narrow" panose="020B0606020202030204" pitchFamily="34" charset="0"/>
              </a:rPr>
              <a:t>встречи с местными мастерами и ремесленниками и </a:t>
            </a:r>
            <a:r>
              <a:rPr lang="ru-RU" sz="2800" b="1" dirty="0" smtClean="0">
                <a:latin typeface="Arial Narrow" panose="020B0606020202030204" pitchFamily="34" charset="0"/>
              </a:rPr>
              <a:t>др.</a:t>
            </a:r>
            <a:endParaRPr lang="ru-RU" sz="2800" dirty="0" smtClean="0">
              <a:latin typeface="Arial Narrow" panose="020B060602020203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§"/>
            </a:pPr>
            <a:r>
              <a:rPr lang="ru-RU" sz="2800" b="1" dirty="0" smtClean="0">
                <a:latin typeface="Arial Narrow" panose="020B0606020202030204" pitchFamily="34" charset="0"/>
              </a:rPr>
              <a:t>Этнические </a:t>
            </a:r>
            <a:r>
              <a:rPr lang="ru-RU" sz="2800" b="1" dirty="0">
                <a:latin typeface="Arial Narrow" panose="020B0606020202030204" pitchFamily="34" charset="0"/>
              </a:rPr>
              <a:t>праздники, </a:t>
            </a:r>
            <a:r>
              <a:rPr lang="ru-RU" sz="2800" b="1" dirty="0" smtClean="0">
                <a:latin typeface="Arial Narrow" panose="020B0606020202030204" pitchFamily="34" charset="0"/>
              </a:rPr>
              <a:t>мероприятия</a:t>
            </a:r>
            <a:r>
              <a:rPr lang="ru-RU" sz="2800" b="1" dirty="0">
                <a:latin typeface="Arial Narrow" panose="020B0606020202030204" pitchFamily="34" charset="0"/>
              </a:rPr>
              <a:t> </a:t>
            </a:r>
            <a:r>
              <a:rPr lang="ru-RU" sz="2800" dirty="0" smtClean="0">
                <a:latin typeface="Arial Narrow" panose="020B0606020202030204" pitchFamily="34" charset="0"/>
              </a:rPr>
              <a:t>(</a:t>
            </a:r>
            <a:r>
              <a:rPr lang="ru-RU" sz="2800" i="1" dirty="0" smtClean="0">
                <a:latin typeface="Arial Narrow" panose="020B0606020202030204" pitchFamily="34" charset="0"/>
              </a:rPr>
              <a:t>Масленица</a:t>
            </a:r>
            <a:r>
              <a:rPr lang="ru-RU" sz="2800" i="1" dirty="0">
                <a:latin typeface="Arial Narrow" panose="020B0606020202030204" pitchFamily="34" charset="0"/>
              </a:rPr>
              <a:t>, </a:t>
            </a:r>
            <a:r>
              <a:rPr lang="ru-RU" sz="2800" i="1" dirty="0" smtClean="0">
                <a:latin typeface="Arial Narrow" panose="020B0606020202030204" pitchFamily="34" charset="0"/>
              </a:rPr>
              <a:t>Сабантуй</a:t>
            </a:r>
            <a:r>
              <a:rPr lang="ru-RU" sz="2800" i="1" dirty="0">
                <a:latin typeface="Arial Narrow" panose="020B0606020202030204" pitchFamily="34" charset="0"/>
              </a:rPr>
              <a:t>,  Рождество, Пасха, Ивана Купала и др.)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4194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61292" y="480646"/>
            <a:ext cx="10609384" cy="7196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УРОК – ЭКСКУРСИЯ</a:t>
            </a:r>
            <a:endParaRPr lang="ru-RU" sz="2800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400" b="1" dirty="0" smtClean="0">
                <a:latin typeface="Arial Narrow" panose="020B0606020202030204" pitchFamily="34" charset="0"/>
              </a:rPr>
              <a:t>Особенность </a:t>
            </a:r>
            <a:r>
              <a:rPr lang="ru-RU" sz="2400" b="1" dirty="0">
                <a:latin typeface="Arial Narrow" panose="020B0606020202030204" pitchFamily="34" charset="0"/>
              </a:rPr>
              <a:t>урока-экскурсии </a:t>
            </a:r>
            <a:r>
              <a:rPr lang="ru-RU" sz="2400" dirty="0">
                <a:latin typeface="Arial Narrow" panose="020B0606020202030204" pitchFamily="34" charset="0"/>
              </a:rPr>
              <a:t>– процесс обучения реализуется не в условиях классного помещения, а на природе, во время непосредственного </a:t>
            </a:r>
            <a:r>
              <a:rPr lang="ru-RU" sz="2400" dirty="0" smtClean="0">
                <a:latin typeface="Arial Narrow" panose="020B0606020202030204" pitchFamily="34" charset="0"/>
              </a:rPr>
              <a:t>восприятия</a:t>
            </a:r>
          </a:p>
          <a:p>
            <a:r>
              <a:rPr lang="ru-RU" sz="2400" dirty="0" smtClean="0">
                <a:latin typeface="Arial Narrow" panose="020B0606020202030204" pitchFamily="34" charset="0"/>
              </a:rPr>
              <a:t> </a:t>
            </a:r>
            <a:r>
              <a:rPr lang="ru-RU" sz="2400" dirty="0">
                <a:latin typeface="Arial Narrow" panose="020B0606020202030204" pitchFamily="34" charset="0"/>
              </a:rPr>
              <a:t>учениками ее предметов и явлений.</a:t>
            </a:r>
          </a:p>
          <a:p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ВОСПИТАТЕЛЬНОЕ ВЛИЯНИЕ  УРОКА-ЭКСКУРСИИ: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 Narrow" panose="020B0606020202030204" pitchFamily="34" charset="0"/>
              </a:rPr>
              <a:t>Восприятие </a:t>
            </a:r>
            <a:r>
              <a:rPr lang="ru-RU" sz="2400" dirty="0">
                <a:latin typeface="Arial Narrow" panose="020B0606020202030204" pitchFamily="34" charset="0"/>
              </a:rPr>
              <a:t>красоты природы и памятников искусства, ощущение гармонии окружающего, влияют на развитие эстетических чувств, позитивных эмоций, доброты, отзывчивого отношения ко всему живому и окружающему. </a:t>
            </a:r>
            <a:endParaRPr lang="ru-RU" sz="2400" dirty="0" smtClean="0">
              <a:latin typeface="Arial Narrow" panose="020B0606020202030204" pitchFamily="34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Arial Narrow" panose="020B0606020202030204" pitchFamily="34" charset="0"/>
              </a:rPr>
              <a:t>В</a:t>
            </a:r>
            <a:r>
              <a:rPr lang="ru-RU" sz="2400" dirty="0" smtClean="0">
                <a:latin typeface="Arial Narrow" panose="020B0606020202030204" pitchFamily="34" charset="0"/>
              </a:rPr>
              <a:t>о </a:t>
            </a:r>
            <a:r>
              <a:rPr lang="ru-RU" sz="2400" dirty="0">
                <a:latin typeface="Arial Narrow" panose="020B0606020202030204" pitchFamily="34" charset="0"/>
              </a:rPr>
              <a:t>время выполнения совместных заданий школьники учатся сотрудничать между собой, делятся своим опытом и </a:t>
            </a:r>
            <a:r>
              <a:rPr lang="ru-RU" sz="2400" dirty="0" smtClean="0">
                <a:latin typeface="Arial Narrow" panose="020B0606020202030204" pitchFamily="34" charset="0"/>
              </a:rPr>
              <a:t>знаниями.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 Narrow" panose="020B0606020202030204" pitchFamily="34" charset="0"/>
              </a:rPr>
              <a:t>В </a:t>
            </a:r>
            <a:r>
              <a:rPr lang="ru-RU" sz="2400" dirty="0">
                <a:latin typeface="Arial Narrow" panose="020B0606020202030204" pitchFamily="34" charset="0"/>
              </a:rPr>
              <a:t>процессе экскурсии формируются поведенческие и этические навыки </a:t>
            </a:r>
            <a:r>
              <a:rPr lang="ru-RU" sz="2400" dirty="0" smtClean="0">
                <a:latin typeface="Arial Narrow" panose="020B0606020202030204" pitchFamily="34" charset="0"/>
              </a:rPr>
              <a:t>школьника, навыки безопасного пребывания в условиях природы.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Arial Narrow" panose="020B0606020202030204" pitchFamily="34" charset="0"/>
              </a:rPr>
              <a:t>Ученик </a:t>
            </a:r>
            <a:r>
              <a:rPr lang="ru-RU" sz="2400" dirty="0">
                <a:latin typeface="Arial Narrow" panose="020B0606020202030204" pitchFamily="34" charset="0"/>
              </a:rPr>
              <a:t>отбирает нужную информацию из большого её массива; описывает наблюдения, используя рисунки, </a:t>
            </a:r>
            <a:r>
              <a:rPr lang="ru-RU" sz="2400" dirty="0" smtClean="0">
                <a:latin typeface="Arial Narrow" panose="020B0606020202030204" pitchFamily="34" charset="0"/>
              </a:rPr>
              <a:t>пояснения. Собранный </a:t>
            </a:r>
            <a:r>
              <a:rPr lang="ru-RU" sz="2400" dirty="0">
                <a:latin typeface="Arial Narrow" panose="020B0606020202030204" pitchFamily="34" charset="0"/>
              </a:rPr>
              <a:t>материал можно использовать как для индивидуальной исследовательской работы, так и для группового проекта, в том числе творческого.</a:t>
            </a:r>
          </a:p>
          <a:p>
            <a:r>
              <a:rPr lang="ru-RU" sz="2400" b="1" dirty="0">
                <a:latin typeface="Arial Narrow" panose="020B0606020202030204" pitchFamily="34" charset="0"/>
              </a:rPr>
              <a:t> </a:t>
            </a:r>
            <a:endParaRPr lang="ru-RU" sz="2400" dirty="0">
              <a:latin typeface="Arial Narrow" panose="020B0606020202030204" pitchFamily="34" charset="0"/>
            </a:endParaRPr>
          </a:p>
          <a:p>
            <a:r>
              <a:rPr lang="ru-RU" sz="2400" b="1" dirty="0">
                <a:latin typeface="Arial Narrow" panose="020B0606020202030204" pitchFamily="34" charset="0"/>
              </a:rPr>
              <a:t> </a:t>
            </a:r>
            <a:endParaRPr lang="ru-RU" sz="2400" dirty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2839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33668" y="470310"/>
            <a:ext cx="1043789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ЭКСКУРСИЯ ПО МАРШРУТУ </a:t>
            </a:r>
          </a:p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«УСАДЬБА СТАХЕЕВЫ-ЭКОТРОПА –МУЗЕЙ А.ФАТХУТДИНОВА»</a:t>
            </a:r>
          </a:p>
          <a:p>
            <a:endParaRPr lang="ru-RU" sz="28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593" y="1312746"/>
            <a:ext cx="8126224" cy="2708741"/>
          </a:xfrm>
          <a:prstGeom prst="rect">
            <a:avLst/>
          </a:prstGeom>
        </p:spPr>
      </p:pic>
      <p:pic>
        <p:nvPicPr>
          <p:cNvPr id="10" name="i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54183" y="1350191"/>
            <a:ext cx="2704298" cy="27042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4183" y="4249315"/>
            <a:ext cx="110836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Arial Narrow" panose="020B0606020202030204" pitchFamily="34" charset="0"/>
              </a:rPr>
              <a:t>На каком берегу Камы расположен Красный Ключ- на левом или </a:t>
            </a:r>
            <a:r>
              <a:rPr lang="ru-RU" sz="2400" dirty="0" smtClean="0">
                <a:latin typeface="Arial Narrow" panose="020B0606020202030204" pitchFamily="34" charset="0"/>
              </a:rPr>
              <a:t>правом?</a:t>
            </a:r>
            <a:endParaRPr lang="ru-RU" sz="2400" dirty="0">
              <a:latin typeface="Arial Narrow" panose="020B060602020203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Красный Ключ расположен к </a:t>
            </a:r>
            <a:r>
              <a:rPr lang="ru-RU" sz="2400" dirty="0">
                <a:latin typeface="Arial Narrow" panose="020B0606020202030204" pitchFamily="34" charset="0"/>
              </a:rPr>
              <a:t>северу или югу от </a:t>
            </a:r>
            <a:r>
              <a:rPr lang="ru-RU" sz="2400" dirty="0" smtClean="0">
                <a:latin typeface="Arial Narrow" panose="020B0606020202030204" pitchFamily="34" charset="0"/>
              </a:rPr>
              <a:t>Нижнекамска? В </a:t>
            </a:r>
            <a:r>
              <a:rPr lang="ru-RU" sz="2400" dirty="0" err="1">
                <a:latin typeface="Arial Narrow" panose="020B0606020202030204" pitchFamily="34" charset="0"/>
              </a:rPr>
              <a:t>скольки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smtClean="0">
                <a:latin typeface="Arial Narrow" panose="020B0606020202030204" pitchFamily="34" charset="0"/>
              </a:rPr>
              <a:t>километрах </a:t>
            </a:r>
            <a:r>
              <a:rPr lang="ru-RU" sz="2400" dirty="0">
                <a:latin typeface="Arial Narrow" panose="020B0606020202030204" pitchFamily="34" charset="0"/>
              </a:rPr>
              <a:t>от Нижнекамска</a:t>
            </a:r>
            <a:r>
              <a:rPr lang="ru-RU" sz="2400" dirty="0" smtClean="0">
                <a:latin typeface="Arial Narrow" panose="020B0606020202030204" pitchFamily="34" charset="0"/>
              </a:rPr>
              <a:t>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Как Красный Ключ назывался раньше?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С </a:t>
            </a:r>
            <a:r>
              <a:rPr lang="ru-RU" sz="2400" dirty="0">
                <a:latin typeface="Arial Narrow" panose="020B0606020202030204" pitchFamily="34" charset="0"/>
              </a:rPr>
              <a:t>какого 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smtClean="0">
                <a:latin typeface="Arial Narrow" panose="020B0606020202030204" pitchFamily="34" charset="0"/>
              </a:rPr>
              <a:t>времени пос</a:t>
            </a:r>
            <a:r>
              <a:rPr lang="ru-RU" sz="2400" dirty="0">
                <a:latin typeface="Arial Narrow" panose="020B0606020202030204" pitchFamily="34" charset="0"/>
              </a:rPr>
              <a:t>. Красный Ключ стал так называться? </a:t>
            </a:r>
          </a:p>
          <a:p>
            <a:endParaRPr lang="ru-RU" sz="2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28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 (2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72470" y="3212680"/>
            <a:ext cx="4485860" cy="299057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5017" y="470310"/>
            <a:ext cx="646261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КРАСНЫЙ КЛЮЧ-ВОДНЫЕ ВОРОТА </a:t>
            </a:r>
            <a:r>
              <a:rPr lang="ru-RU" sz="24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НИЖНЕКАМСКА</a:t>
            </a:r>
          </a:p>
          <a:p>
            <a:pPr algn="ctr"/>
            <a:endParaRPr lang="ru-RU" sz="2400" b="1" dirty="0" smtClean="0">
              <a:solidFill>
                <a:srgbClr val="0070C0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Пос. Красный Ключ - расположен на левом берегу реки Камы в  5-ти километрах к северу от города Нижнекамска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sz="2400" dirty="0" smtClean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 smtClean="0">
                <a:latin typeface="Arial Narrow" panose="020B0606020202030204" pitchFamily="34" charset="0"/>
              </a:rPr>
              <a:t>Дата основания -1666 год</a:t>
            </a:r>
          </a:p>
          <a:p>
            <a:endParaRPr lang="ru-RU" sz="2400" dirty="0" smtClean="0">
              <a:latin typeface="Arial Narrow" panose="020B0606020202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sz="2400" dirty="0">
                <a:latin typeface="Arial Narrow" panose="020B0606020202030204" pitchFamily="34" charset="0"/>
              </a:rPr>
              <a:t>До 1921 года носил название </a:t>
            </a:r>
            <a:r>
              <a:rPr lang="ru-RU" sz="2400" dirty="0" smtClean="0">
                <a:latin typeface="Arial Narrow" panose="020B0606020202030204" pitchFamily="34" charset="0"/>
              </a:rPr>
              <a:t>«</a:t>
            </a:r>
            <a:r>
              <a:rPr lang="ru-RU" sz="2400" dirty="0">
                <a:latin typeface="Arial Narrow" panose="020B0606020202030204" pitchFamily="34" charset="0"/>
              </a:rPr>
              <a:t>Святой Ключ</a:t>
            </a:r>
            <a:r>
              <a:rPr lang="ru-RU" sz="2400" dirty="0" smtClean="0">
                <a:latin typeface="Arial Narrow" panose="020B0606020202030204" pitchFamily="34" charset="0"/>
              </a:rPr>
              <a:t>» </a:t>
            </a:r>
          </a:p>
          <a:p>
            <a:r>
              <a:rPr lang="ru-RU" sz="2400" dirty="0" smtClean="0">
                <a:latin typeface="Arial Narrow" panose="020B0606020202030204" pitchFamily="34" charset="0"/>
              </a:rPr>
              <a:t>      и </a:t>
            </a:r>
            <a:r>
              <a:rPr lang="ru-RU" sz="2400" dirty="0">
                <a:latin typeface="Arial Narrow" panose="020B0606020202030204" pitchFamily="34" charset="0"/>
              </a:rPr>
              <a:t>входил  </a:t>
            </a:r>
            <a:r>
              <a:rPr lang="ru-RU" sz="2400" dirty="0" smtClean="0">
                <a:latin typeface="Arial Narrow" panose="020B0606020202030204" pitchFamily="34" charset="0"/>
              </a:rPr>
              <a:t>в </a:t>
            </a:r>
            <a:r>
              <a:rPr lang="ru-RU" sz="2400" dirty="0">
                <a:latin typeface="Arial Narrow" panose="020B0606020202030204" pitchFamily="34" charset="0"/>
              </a:rPr>
              <a:t>состав </a:t>
            </a:r>
            <a:r>
              <a:rPr lang="ru-RU" sz="2400" dirty="0" err="1">
                <a:latin typeface="Arial Narrow" panose="020B0606020202030204" pitchFamily="34" charset="0"/>
              </a:rPr>
              <a:t>Мензелинского</a:t>
            </a:r>
            <a:r>
              <a:rPr lang="ru-RU" sz="2400" dirty="0">
                <a:latin typeface="Arial Narrow" panose="020B0606020202030204" pitchFamily="34" charset="0"/>
              </a:rPr>
              <a:t> </a:t>
            </a:r>
            <a:r>
              <a:rPr lang="ru-RU" sz="2400" dirty="0" smtClean="0">
                <a:latin typeface="Arial Narrow" panose="020B0606020202030204" pitchFamily="34" charset="0"/>
              </a:rPr>
              <a:t>уезда</a:t>
            </a:r>
          </a:p>
          <a:p>
            <a:r>
              <a:rPr lang="ru-RU" sz="2400" dirty="0" smtClean="0">
                <a:latin typeface="Arial Narrow" panose="020B0606020202030204" pitchFamily="34" charset="0"/>
              </a:rPr>
              <a:t>      Уфимской </a:t>
            </a:r>
            <a:r>
              <a:rPr lang="ru-RU" sz="2400" dirty="0">
                <a:latin typeface="Arial Narrow" panose="020B0606020202030204" pitchFamily="34" charset="0"/>
              </a:rPr>
              <a:t>губернии</a:t>
            </a:r>
          </a:p>
          <a:p>
            <a:endParaRPr lang="ru-RU" sz="2400" b="1" dirty="0" smtClean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pic>
        <p:nvPicPr>
          <p:cNvPr id="2050" name="Picture 2" descr="C:\Users\User\Desktop\images.jf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714" y="541134"/>
            <a:ext cx="1921566" cy="256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243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49" y="0"/>
            <a:ext cx="12192000" cy="6858000"/>
          </a:xfrm>
          <a:prstGeom prst="rect">
            <a:avLst/>
          </a:prstGeom>
        </p:spPr>
      </p:pic>
      <p:pic>
        <p:nvPicPr>
          <p:cNvPr id="3076" name="Picture 4" descr="C:\Users\User\Desktop\krasnyy-klyuch-109235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380" y="463771"/>
            <a:ext cx="2919017" cy="218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09" t="38595" r="31167" b="22703"/>
          <a:stretch/>
        </p:blipFill>
        <p:spPr bwMode="auto">
          <a:xfrm>
            <a:off x="4565129" y="1633238"/>
            <a:ext cx="2334355" cy="41214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C:\Users\User\Desktop\images (3).jfif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1" b="12600"/>
          <a:stretch/>
        </p:blipFill>
        <p:spPr bwMode="auto">
          <a:xfrm>
            <a:off x="7465462" y="3512394"/>
            <a:ext cx="3500878" cy="232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43017" y="465764"/>
            <a:ext cx="25746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СВЯТОЙ КЛЮЧ</a:t>
            </a:r>
          </a:p>
          <a:p>
            <a:pPr algn="ctr"/>
            <a:r>
              <a:rPr lang="ru-RU" sz="2800" b="1" dirty="0" smtClean="0">
                <a:solidFill>
                  <a:srgbClr val="00B0F0"/>
                </a:solidFill>
                <a:latin typeface="Arial Narrow" panose="020B0606020202030204" pitchFamily="34" charset="0"/>
              </a:rPr>
              <a:t>(1666 г.)</a:t>
            </a:r>
            <a:endParaRPr lang="ru-RU" sz="2800" b="1" dirty="0">
              <a:solidFill>
                <a:srgbClr val="00B0F0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41381" y="2655027"/>
            <a:ext cx="31450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Пещера </a:t>
            </a:r>
            <a:r>
              <a:rPr lang="ru-RU" dirty="0" smtClean="0">
                <a:latin typeface="Arial Narrow" panose="020B0606020202030204" pitchFamily="34" charset="0"/>
              </a:rPr>
              <a:t>имама </a:t>
            </a:r>
            <a:r>
              <a:rPr lang="ru-RU" dirty="0" err="1" smtClean="0">
                <a:latin typeface="Arial Narrow" panose="020B0606020202030204" pitchFamily="34" charset="0"/>
              </a:rPr>
              <a:t>Асмыгыйжана</a:t>
            </a:r>
            <a:r>
              <a:rPr lang="ru-RU" dirty="0" smtClean="0">
                <a:latin typeface="Arial Narrow" panose="020B0606020202030204" pitchFamily="34" charset="0"/>
              </a:rPr>
              <a:t> (Магомета)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09" y="3365476"/>
            <a:ext cx="3218560" cy="24139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710545" y="5822346"/>
            <a:ext cx="2307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Могильный камень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22418" y="3105173"/>
            <a:ext cx="3424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Бассейн для омовений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62544" y="5871471"/>
            <a:ext cx="2826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Целебный источник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84594" y="5924839"/>
            <a:ext cx="3920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 Narrow" panose="020B0606020202030204" pitchFamily="34" charset="0"/>
              </a:rPr>
              <a:t>Святой Ключ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99" b="14354"/>
          <a:stretch/>
        </p:blipFill>
        <p:spPr>
          <a:xfrm>
            <a:off x="7943944" y="411004"/>
            <a:ext cx="2381187" cy="2722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9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 (1)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14818" y="707426"/>
            <a:ext cx="4869927" cy="48699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51418" y="707426"/>
            <a:ext cx="49460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2400" dirty="0">
                <a:latin typeface="Arial Narrow" panose="020B0606020202030204" pitchFamily="34" charset="0"/>
              </a:rPr>
              <a:t>Какой писатель посетил это место и описал в своём произведении?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2400" dirty="0"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8" r="-206" b="14512"/>
          <a:stretch/>
        </p:blipFill>
        <p:spPr>
          <a:xfrm>
            <a:off x="6393927" y="2322692"/>
            <a:ext cx="4974866" cy="3254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11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415</TotalTime>
  <Words>955</Words>
  <Application>Microsoft Office PowerPoint</Application>
  <PresentationFormat>Широкоэкранный</PresentationFormat>
  <Paragraphs>125</Paragraphs>
  <Slides>24</Slides>
  <Notes>4</Notes>
  <HiddenSlides>0</HiddenSlides>
  <MMClips>35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0" baseType="lpstr">
      <vt:lpstr>Arial</vt:lpstr>
      <vt:lpstr>Arial Narrow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29</cp:revision>
  <dcterms:created xsi:type="dcterms:W3CDTF">2026-04-28T10:59:52Z</dcterms:created>
  <dcterms:modified xsi:type="dcterms:W3CDTF">2026-05-04T06:14:32Z</dcterms:modified>
</cp:coreProperties>
</file>